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61" r:id="rId2"/>
    <p:sldId id="267" r:id="rId3"/>
    <p:sldId id="284" r:id="rId4"/>
    <p:sldId id="264" r:id="rId5"/>
    <p:sldId id="283" r:id="rId6"/>
    <p:sldId id="280" r:id="rId7"/>
    <p:sldId id="274" r:id="rId8"/>
    <p:sldId id="269" r:id="rId9"/>
    <p:sldId id="273" r:id="rId10"/>
    <p:sldId id="275" r:id="rId11"/>
    <p:sldId id="282" r:id="rId12"/>
    <p:sldId id="281" r:id="rId13"/>
  </p:sldIdLst>
  <p:sldSz cx="12188825" cy="6858000"/>
  <p:notesSz cx="6858000" cy="9144000"/>
  <p:embeddedFontLst>
    <p:embeddedFont>
      <p:font typeface="AU Passata" panose="020B0503030502030804" pitchFamily="34" charset="77"/>
      <p:regular r:id="rId16"/>
      <p:bold r:id="rId17"/>
    </p:embeddedFont>
    <p:embeddedFont>
      <p:font typeface="AU Passata Light" panose="020B0303030902030804" pitchFamily="34" charset="77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Georgia" panose="02040502050405020303" pitchFamily="18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3D83"/>
    <a:srgbClr val="00254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A75250-D907-421B-8106-9C955D80066D}" v="71" dt="2021-05-03T20:26:22.8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24" autoAdjust="0"/>
    <p:restoredTop sz="85112" autoAdjust="0"/>
  </p:normalViewPr>
  <p:slideViewPr>
    <p:cSldViewPr snapToObjects="1" showGuides="1">
      <p:cViewPr>
        <p:scale>
          <a:sx n="67" d="100"/>
          <a:sy n="67" d="100"/>
        </p:scale>
        <p:origin x="1000" y="984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65" d="100"/>
          <a:sy n="65" d="100"/>
        </p:scale>
        <p:origin x="3154" y="43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See speak + storyboard for video at:</a:t>
            </a:r>
          </a:p>
          <a:p>
            <a:r>
              <a:rPr lang="en-GB" dirty="0"/>
              <a:t>https://docs.google.com/document/d/1-Y_PeO3UXHfrTS_SYd5FA4mTE2rKcft5_H8yP__Rh2w/edit#</a:t>
            </a:r>
          </a:p>
          <a:p>
            <a:endParaRPr lang="en-GB" dirty="0"/>
          </a:p>
          <a:p>
            <a:r>
              <a:rPr lang="en-GB" dirty="0" err="1"/>
              <a:t>Tjek</a:t>
            </a:r>
            <a:r>
              <a:rPr lang="en-GB" dirty="0"/>
              <a:t> </a:t>
            </a:r>
            <a:r>
              <a:rPr lang="en-GB" dirty="0" err="1"/>
              <a:t>logoplacering</a:t>
            </a:r>
            <a:r>
              <a:rPr lang="en-GB" dirty="0"/>
              <a:t>?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6466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(med 0.4% inf per hour, varying %-with-symptoms) (just for reference)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503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(DON’T INCLUDE THIS SLIDE)</a:t>
            </a:r>
          </a:p>
          <a:p>
            <a:r>
              <a:rPr lang="en-GB" dirty="0"/>
              <a:t>(NU MED 0.4% inf per hour!)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All other settings kept constant: initial rate 6%, no interventions, max people 100, 0.4% inf, 12 hours </a:t>
            </a:r>
            <a:r>
              <a:rPr lang="en-GB" dirty="0" err="1"/>
              <a:t>inc</a:t>
            </a:r>
            <a:r>
              <a:rPr lang="en-GB" dirty="0"/>
              <a:t>, 130 hours </a:t>
            </a:r>
            <a:r>
              <a:rPr lang="en-GB" dirty="0" err="1"/>
              <a:t>avg</a:t>
            </a:r>
            <a:r>
              <a:rPr lang="en-GB" dirty="0"/>
              <a:t> dur, isolate if friends isolate OFF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4117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8405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(pedagogical explanation of how the model runs, agent behaviour, different buildings, etc)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2408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slide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7378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(also look at other plots, show in model run: productivity plot and % of people isolating. It’s all connected!</a:t>
            </a:r>
          </a:p>
          <a:p>
            <a:r>
              <a:rPr lang="en-GB" dirty="0"/>
              <a:t>Maybe mention: every run is different, so slight variation (these aren’t average plots, but just plots from single runs)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All other settings kept constant: initial rate 6%, no interventions, max people 100, 0.2% inf, 12 hours </a:t>
            </a:r>
            <a:r>
              <a:rPr lang="en-GB" dirty="0" err="1"/>
              <a:t>inc</a:t>
            </a:r>
            <a:r>
              <a:rPr lang="en-GB" dirty="0"/>
              <a:t>, 130 hours </a:t>
            </a:r>
            <a:r>
              <a:rPr lang="en-GB" dirty="0" err="1"/>
              <a:t>avg</a:t>
            </a:r>
            <a:r>
              <a:rPr lang="en-GB" dirty="0"/>
              <a:t> dur, isolate if friends isolate OFF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0189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causal chain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2269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9578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(med 0.2% inf per hour, varying %-with-symptoms) (just for reference)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3537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da-DK" sz="4799" dirty="0"/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May 2021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Center for hybrid intelligence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da-DK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12841078" name="Secondary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00" y="5997600"/>
            <a:ext cx="1740091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4" name="Logo BSS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0" y="5997600"/>
            <a:ext cx="600736" cy="601199"/>
          </a:xfrm>
          <a:prstGeom prst="rect">
            <a:avLst/>
          </a:prstGeom>
        </p:spPr>
      </p:pic>
      <p:sp>
        <p:nvSpPr>
          <p:cNvPr id="16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447851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169200" rIns="0" bIns="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da-DK" sz="900" cap="all" spc="40" baseline="0" dirty="0">
                <a:solidFill>
                  <a:schemeClr val="bg1"/>
                </a:solidFill>
                <a:latin typeface="+mn-lt"/>
              </a:rPr>
              <a:t>
Aarhus Universitet</a:t>
            </a:r>
          </a:p>
          <a:p>
            <a:pPr>
              <a:lnSpc>
                <a:spcPct val="100000"/>
              </a:lnSpc>
              <a:defRPr/>
            </a:pPr>
            <a:endParaRPr lang="da-DK" sz="900" cap="all" spc="40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1" name="OFF_logo1Computed"/>
          <p:cNvSpPr/>
          <p:nvPr userDrawn="1"/>
        </p:nvSpPr>
        <p:spPr bwMode="auto">
          <a:xfrm>
            <a:off x="971999" y="5997600"/>
            <a:ext cx="65" cy="313350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60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900" b="1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
Institut for Virksomhedsledelse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900" b="1" i="0" u="none" strike="noStrike" cap="all" normalizeH="0" baseline="0" noProof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06.05.2021</a:t>
            </a:fld>
            <a:r>
              <a:rPr lang="da-DK"/>
              <a:t>28-04-2021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E2475D-305A-4740-A7B8-484B35FF421B}"/>
              </a:ext>
            </a:extLst>
          </p:cNvPr>
          <p:cNvSpPr/>
          <p:nvPr userDrawn="1"/>
        </p:nvSpPr>
        <p:spPr>
          <a:xfrm>
            <a:off x="8558245" y="6293644"/>
            <a:ext cx="2016224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AU" sz="1000" dirty="0">
                <a:solidFill>
                  <a:schemeClr val="bg1"/>
                </a:solidFill>
              </a:rPr>
              <a:t>Centre for</a:t>
            </a:r>
            <a:br>
              <a:rPr lang="en-AU" sz="1000" dirty="0">
                <a:solidFill>
                  <a:schemeClr val="bg1"/>
                </a:solidFill>
              </a:rPr>
            </a:br>
            <a:r>
              <a:rPr lang="en-AU" sz="900" dirty="0">
                <a:solidFill>
                  <a:schemeClr val="bg1"/>
                </a:solidFill>
              </a:rPr>
              <a:t>Educational Development</a:t>
            </a:r>
            <a:endParaRPr lang="en-AU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06.05.2021</a:t>
            </a:fld>
            <a:r>
              <a:rPr lang="da-DK"/>
              <a:t>28-04-2021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06.05.2021</a:t>
            </a:fld>
            <a:r>
              <a:rPr lang="da-DK"/>
              <a:t>28-04-2021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06.05.2021</a:t>
            </a:fld>
            <a:r>
              <a:rPr lang="da-DK"/>
              <a:t>28-04-2021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06.05.2021</a:t>
            </a:fld>
            <a:r>
              <a:rPr lang="da-DK"/>
              <a:t>28-04-2021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da-DK" dirty="0"/>
              <a:t>Click to add Quote text, for next level ENTER and TAB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06.05.2021</a:t>
            </a:fld>
            <a:r>
              <a:rPr lang="da-DK"/>
              <a:t>28-04-2021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da-DK" dirty="0"/>
              <a:t>Click to add Quote text, for next level ENTER and TAB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06.05.2021</a:t>
            </a:fld>
            <a:r>
              <a:rPr lang="da-DK"/>
              <a:t>28-04-2021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da-DK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06.05.2021</a:t>
            </a:fld>
            <a:r>
              <a:rPr lang="da-DK"/>
              <a:t>28-04-2021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8" name="Slide Number Placeholder 7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06.05.2021</a:t>
            </a:fld>
            <a:r>
              <a:rPr lang="da-DK"/>
              <a:t>28-04-2021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pic>
        <p:nvPicPr>
          <p:cNvPr id="4" name="Logo BS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602" y="2229266"/>
            <a:ext cx="2397621" cy="2399468"/>
          </a:xfrm>
          <a:prstGeom prst="rect">
            <a:avLst/>
          </a:prstGeom>
        </p:spPr>
      </p:pic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06.05.2021</a:t>
            </a:fld>
            <a:r>
              <a:rPr lang="da-DK"/>
              <a:t>28-04-2021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Slide Number Placeholder 4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449017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B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pic>
        <p:nvPicPr>
          <p:cNvPr id="7" name="Logo BS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0" y="2520000"/>
            <a:ext cx="1650375" cy="1650375"/>
          </a:xfrm>
          <a:prstGeom prst="rect">
            <a:avLst/>
          </a:prstGeom>
        </p:spPr>
      </p:pic>
      <p:sp>
        <p:nvSpPr>
          <p:cNvPr id="6" name="OFF_logo2Computed"/>
          <p:cNvSpPr txBox="1">
            <a:spLocks noChangeArrowheads="1"/>
          </p:cNvSpPr>
          <p:nvPr userDrawn="1"/>
        </p:nvSpPr>
        <p:spPr bwMode="auto">
          <a:xfrm>
            <a:off x="4392000" y="2520000"/>
            <a:ext cx="7480913" cy="869657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93200" rIns="0" bIns="0">
            <a:spAutoFit/>
          </a:bodyPr>
          <a:lstStyle/>
          <a:p>
            <a:pPr>
              <a:lnSpc>
                <a:spcPct val="105000"/>
              </a:lnSpc>
              <a:defRPr/>
            </a:pPr>
            <a:r>
              <a:rPr lang="da-DK" sz="2300" b="0" cap="all" spc="200" baseline="0" dirty="0">
                <a:solidFill>
                  <a:schemeClr val="bg1"/>
                </a:solidFill>
                <a:latin typeface="AU Passata" panose="020B0503030502030804" pitchFamily="34" charset="0"/>
              </a:rPr>
              <a:t>
Aarhus Universitet</a:t>
            </a:r>
          </a:p>
        </p:txBody>
      </p:sp>
      <p:sp>
        <p:nvSpPr>
          <p:cNvPr id="10" name="OFF_logo1Computed"/>
          <p:cNvSpPr txBox="1">
            <a:spLocks noChangeArrowheads="1"/>
          </p:cNvSpPr>
          <p:nvPr userDrawn="1"/>
        </p:nvSpPr>
        <p:spPr bwMode="auto">
          <a:xfrm>
            <a:off x="4392000" y="2520000"/>
            <a:ext cx="7480913" cy="49523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122400" rIns="0" bIns="0">
            <a:spAutoFit/>
          </a:bodyPr>
          <a:lstStyle/>
          <a:p>
            <a:pPr>
              <a:lnSpc>
                <a:spcPct val="105000"/>
              </a:lnSpc>
              <a:defRPr/>
            </a:pPr>
            <a:r>
              <a:rPr lang="da-DK" sz="2300" b="1" cap="all" spc="200" baseline="0" dirty="0">
                <a:solidFill>
                  <a:schemeClr val="bg1"/>
                </a:solidFill>
                <a:latin typeface="AU Passata" panose="020B0503030502030804" pitchFamily="34" charset="0"/>
              </a:rPr>
              <a:t>
Institut for Virksomhedsledelse</a:t>
            </a:r>
          </a:p>
        </p:txBody>
      </p:sp>
      <p:sp>
        <p:nvSpPr>
          <p:cNvPr id="9" name="Date Placeholder 1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E7B83056-E73A-4EB1-8793-61FB59C07FBC}" type="datetimeFigureOut">
              <a:rPr lang="da-DK" smtClean="0"/>
              <a:pPr/>
              <a:t>06.05.2021</a:t>
            </a:fld>
            <a:r>
              <a:rPr lang="da-DK"/>
              <a:t>28-04-2021</a:t>
            </a:r>
          </a:p>
        </p:txBody>
      </p:sp>
      <p:sp>
        <p:nvSpPr>
          <p:cNvPr id="11" name="Footer Placeholder 2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da-DK" dirty="0"/>
          </a:p>
        </p:txBody>
      </p:sp>
      <p:sp>
        <p:nvSpPr>
          <p:cNvPr id="12" name="Slide Number Placeholder 4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a-DK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da-DK" sz="4799" dirty="0"/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May 2021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Center for hybrid intelligence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da-DK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696213320" name="Secondary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00" y="5997600"/>
            <a:ext cx="1740091" cy="558000"/>
          </a:xfrm>
          <a:prstGeom prst="rect">
            <a:avLst/>
          </a:prstGeom>
        </p:spPr>
      </p:pic>
      <p:pic>
        <p:nvPicPr>
          <p:cNvPr id="18" name="Logo BSS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0" y="5997600"/>
            <a:ext cx="600736" cy="601199"/>
          </a:xfrm>
          <a:prstGeom prst="rect">
            <a:avLst/>
          </a:prstGeom>
        </p:spPr>
      </p:pic>
      <p:sp>
        <p:nvSpPr>
          <p:cNvPr id="17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447851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169200" rIns="0" bIns="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da-DK" sz="900" cap="all" spc="40" baseline="0" dirty="0">
                <a:solidFill>
                  <a:schemeClr val="bg1"/>
                </a:solidFill>
                <a:latin typeface="+mn-lt"/>
              </a:rPr>
              <a:t>
Aarhus Universitet</a:t>
            </a:r>
          </a:p>
          <a:p>
            <a:pPr>
              <a:lnSpc>
                <a:spcPct val="100000"/>
              </a:lnSpc>
              <a:defRPr/>
            </a:pPr>
            <a:endParaRPr lang="da-DK" sz="900" cap="all" spc="40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OFF_logo1Computed"/>
          <p:cNvSpPr/>
          <p:nvPr userDrawn="1"/>
        </p:nvSpPr>
        <p:spPr bwMode="auto">
          <a:xfrm>
            <a:off x="971999" y="5997600"/>
            <a:ext cx="65" cy="313350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60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900" b="1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
Institut for Virksomhedsledelse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900" b="1" i="0" u="none" strike="noStrike" cap="all" normalizeH="0" baseline="0" noProof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06.05.2021</a:t>
            </a:fld>
            <a:r>
              <a:rPr lang="da-DK"/>
              <a:t>28-04-2021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da-DK" sz="4799" dirty="0"/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May 2021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Center for hybrid intelligence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da-DK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2008040933" name="Secondary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00" y="5997600"/>
            <a:ext cx="1740091" cy="558000"/>
          </a:xfrm>
          <a:prstGeom prst="rect">
            <a:avLst/>
          </a:prstGeom>
        </p:spPr>
      </p:pic>
      <p:pic>
        <p:nvPicPr>
          <p:cNvPr id="16" name="Logo BSS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0" y="5997600"/>
            <a:ext cx="600736" cy="601199"/>
          </a:xfrm>
          <a:prstGeom prst="rect">
            <a:avLst/>
          </a:prstGeom>
        </p:spPr>
      </p:pic>
      <p:sp>
        <p:nvSpPr>
          <p:cNvPr id="17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447851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169200" rIns="0" bIns="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da-DK" sz="900" cap="all" spc="40" baseline="0" dirty="0">
                <a:solidFill>
                  <a:schemeClr val="bg1"/>
                </a:solidFill>
                <a:latin typeface="+mn-lt"/>
              </a:rPr>
              <a:t>
Aarhus Universitet</a:t>
            </a:r>
          </a:p>
          <a:p>
            <a:pPr>
              <a:lnSpc>
                <a:spcPct val="100000"/>
              </a:lnSpc>
              <a:defRPr/>
            </a:pPr>
            <a:endParaRPr lang="da-DK" sz="900" cap="all" spc="40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OFF_logo1Computed"/>
          <p:cNvSpPr/>
          <p:nvPr userDrawn="1"/>
        </p:nvSpPr>
        <p:spPr bwMode="auto">
          <a:xfrm>
            <a:off x="971999" y="5997600"/>
            <a:ext cx="65" cy="313350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60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900" b="1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
Institut for Virksomhedsledelse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900" b="1" i="0" u="none" strike="noStrike" cap="all" normalizeH="0" baseline="0" noProof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06.05.2021</a:t>
            </a:fld>
            <a:r>
              <a:rPr lang="da-DK"/>
              <a:t>28-04-2021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da-DK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06.05.2021</a:t>
            </a:fld>
            <a:r>
              <a:rPr lang="da-DK"/>
              <a:t>28-04-2021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da-DK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06.05.2021</a:t>
            </a:fld>
            <a:r>
              <a:rPr lang="da-DK"/>
              <a:t>28-04-2021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da-DK" dirty="0"/>
              <a:t>Insert title</a:t>
            </a:r>
            <a:endParaRPr lang="da-DK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da-DK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06.05.2021</a:t>
            </a:fld>
            <a:r>
              <a:rPr lang="da-DK"/>
              <a:t>28-04-2021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  <a:p>
            <a:pPr lvl="5"/>
            <a:r>
              <a:rPr lang="da-DK" dirty="0"/>
              <a:t>6</a:t>
            </a:r>
            <a:endParaRPr lang="da-DK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06.05.2021</a:t>
            </a:fld>
            <a:r>
              <a:rPr lang="da-DK"/>
              <a:t>28-04-2021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06.05.2021</a:t>
            </a:fld>
            <a:r>
              <a:rPr lang="da-DK"/>
              <a:t>28-04-2021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06.05.2021</a:t>
            </a:fld>
            <a:r>
              <a:rPr lang="da-DK"/>
              <a:t>28-04-2021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tx1"/>
                </a:solidFill>
                <a:latin typeface="+mn-lt"/>
              </a:rPr>
              <a:t>Center for hybrid intelligence</a:t>
            </a:r>
          </a:p>
        </p:txBody>
      </p:sp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a-DK" noProof="0" dirty="0"/>
              <a:t>Click to edit Master title style</a:t>
            </a:r>
            <a:endParaRPr lang="da-DK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noProof="0" dirty="0"/>
              <a:t>Click to edit Master text styles</a:t>
            </a:r>
            <a:endParaRPr lang="da-DK"/>
          </a:p>
          <a:p>
            <a:pPr lvl="1"/>
            <a:r>
              <a:rPr lang="da-DK" noProof="0" dirty="0"/>
              <a:t>Second level</a:t>
            </a:r>
            <a:endParaRPr lang="da-DK"/>
          </a:p>
          <a:p>
            <a:pPr lvl="2"/>
            <a:r>
              <a:rPr lang="da-DK" noProof="0" dirty="0"/>
              <a:t>Third level</a:t>
            </a:r>
            <a:endParaRPr lang="da-DK"/>
          </a:p>
          <a:p>
            <a:pPr lvl="3"/>
            <a:r>
              <a:rPr lang="da-DK" noProof="0" dirty="0"/>
              <a:t>Fourth level</a:t>
            </a:r>
            <a:endParaRPr lang="da-DK"/>
          </a:p>
          <a:p>
            <a:pPr lvl="4"/>
            <a:r>
              <a:rPr lang="da-DK" noProof="0" dirty="0"/>
              <a:t>Fifth level</a:t>
            </a:r>
            <a:endParaRPr lang="da-DK"/>
          </a:p>
          <a:p>
            <a:pPr lvl="5"/>
            <a:r>
              <a:rPr lang="da-DK" noProof="0" dirty="0"/>
              <a:t>6 level</a:t>
            </a:r>
            <a:endParaRPr lang="da-DK"/>
          </a:p>
          <a:p>
            <a:pPr lvl="6"/>
            <a:r>
              <a:rPr lang="da-DK" noProof="0" dirty="0"/>
              <a:t>7 level</a:t>
            </a:r>
            <a:endParaRPr lang="da-DK"/>
          </a:p>
          <a:p>
            <a:pPr lvl="7"/>
            <a:r>
              <a:rPr lang="da-DK" noProof="0" dirty="0"/>
              <a:t>8 level</a:t>
            </a:r>
            <a:endParaRPr lang="da-DK"/>
          </a:p>
          <a:p>
            <a:pPr lvl="8"/>
            <a:r>
              <a:rPr lang="da-DK" noProof="0" dirty="0"/>
              <a:t>9 level</a:t>
            </a:r>
            <a:endParaRPr lang="da-DK"/>
          </a:p>
        </p:txBody>
      </p:sp>
      <p:pic>
        <p:nvPicPr>
          <p:cNvPr id="1673825477" name="SecondaryLogo_sort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206000" y="5997600"/>
            <a:ext cx="1740091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da-DK" sz="700" b="0" cap="all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tx1"/>
                </a:solidFill>
                <a:latin typeface="+mn-lt"/>
              </a:rPr>
              <a:t>MAY 2021</a:t>
            </a:r>
          </a:p>
        </p:txBody>
      </p:sp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44503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169200" rIns="0" bIns="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da-DK" sz="900" cap="all" spc="40" baseline="0" dirty="0">
                <a:solidFill>
                  <a:schemeClr val="tx1"/>
                </a:solidFill>
                <a:latin typeface="+mn-lt"/>
              </a:rPr>
              <a:t>
Aarhus Universitet</a:t>
            </a:r>
          </a:p>
          <a:p>
            <a:pPr>
              <a:lnSpc>
                <a:spcPct val="100000"/>
              </a:lnSpc>
              <a:defRPr/>
            </a:pPr>
            <a:endParaRPr lang="da-DK" sz="900" cap="all" spc="40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313350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60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900" b="1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
Institut for Virksomhedsledelse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900" b="1" i="0" u="none" strike="noStrike" cap="all" normalizeH="0" baseline="0" noProof="1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pic>
        <p:nvPicPr>
          <p:cNvPr id="15" name="Logo BSS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0" y="5997600"/>
            <a:ext cx="600736" cy="601200"/>
          </a:xfrm>
          <a:prstGeom prst="rect">
            <a:avLst/>
          </a:prstGeom>
        </p:spPr>
      </p:pic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8000" y="6580800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E7B83056-E73A-4EB1-8793-61FB59C07FBC}" type="datetimeFigureOut">
              <a:rPr lang="da-DK" smtClean="0"/>
              <a:pPr/>
              <a:t>06.05.2021</a:t>
            </a:fld>
            <a:r>
              <a:rPr lang="da-DK"/>
              <a:t>28-04-2021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da-DK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B7CAE5-A31E-1543-B508-27CD1D112E37}"/>
              </a:ext>
            </a:extLst>
          </p:cNvPr>
          <p:cNvSpPr/>
          <p:nvPr userDrawn="1"/>
        </p:nvSpPr>
        <p:spPr>
          <a:xfrm>
            <a:off x="8558245" y="6293644"/>
            <a:ext cx="2016224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AU" sz="1000" dirty="0"/>
              <a:t>Centre for</a:t>
            </a:r>
            <a:br>
              <a:rPr lang="en-AU" sz="1000" dirty="0"/>
            </a:br>
            <a:r>
              <a:rPr lang="en-AU" sz="900" dirty="0"/>
              <a:t>Educational Development</a:t>
            </a:r>
            <a:endParaRPr lang="en-AU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9" r:id="rId18"/>
    <p:sldLayoutId id="2147483658" r:id="rId19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5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/>
          <a:lstStyle/>
          <a:p>
            <a:r>
              <a:rPr lang="da-DK" dirty="0"/>
              <a:t>Agent-</a:t>
            </a:r>
            <a:r>
              <a:rPr lang="da-DK" dirty="0" err="1"/>
              <a:t>based</a:t>
            </a:r>
            <a:r>
              <a:rPr lang="da-DK" dirty="0"/>
              <a:t> </a:t>
            </a:r>
            <a:r>
              <a:rPr lang="da-DK" dirty="0" err="1"/>
              <a:t>modeling</a:t>
            </a:r>
            <a:r>
              <a:rPr lang="da-DK" dirty="0"/>
              <a:t> of an epidemic</a:t>
            </a:r>
          </a:p>
        </p:txBody>
      </p:sp>
      <p:pic>
        <p:nvPicPr>
          <p:cNvPr id="7" name="Picture 6" descr="logo">
            <a:extLst>
              <a:ext uri="{FF2B5EF4-FFF2-40B4-BE49-F238E27FC236}">
                <a16:creationId xmlns:a16="http://schemas.microsoft.com/office/drawing/2014/main" id="{FA738567-29EE-5840-B033-6E6486F05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0" y="4725144"/>
            <a:ext cx="4346714" cy="75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F6DC6FA-B34D-6D45-B1B4-4A7A2513473A}"/>
              </a:ext>
            </a:extLst>
          </p:cNvPr>
          <p:cNvSpPr/>
          <p:nvPr/>
        </p:nvSpPr>
        <p:spPr>
          <a:xfrm>
            <a:off x="7338055" y="4637273"/>
            <a:ext cx="4562738" cy="843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15"/>
              </a:spcBef>
            </a:pPr>
            <a:r>
              <a:rPr lang="en-GB" sz="2400" b="1" dirty="0">
                <a:solidFill>
                  <a:schemeClr val="bg1"/>
                </a:solidFill>
              </a:rPr>
              <a:t>Centre for</a:t>
            </a:r>
          </a:p>
          <a:p>
            <a:pPr>
              <a:lnSpc>
                <a:spcPct val="100000"/>
              </a:lnSpc>
              <a:spcBef>
                <a:spcPts val="115"/>
              </a:spcBef>
            </a:pPr>
            <a:r>
              <a:rPr lang="en-GB" sz="2400" b="1" dirty="0">
                <a:solidFill>
                  <a:schemeClr val="bg1"/>
                </a:solidFill>
              </a:rPr>
              <a:t>Educational Development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A0892F1E-7550-42D0-80D7-46A48DFB33D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A1DF1F7-BC90-4F7A-BF1A-010E587C6CFC}" type="datetime1">
              <a:rPr lang="da-DK" smtClean="0"/>
              <a:t>06.05.2021</a:t>
            </a:fld>
            <a:r>
              <a:rPr lang="da-DK"/>
              <a:t>28-04-2021</a:t>
            </a: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28B56245-7C07-41E0-A051-73011E785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0"/>
            <a:ext cx="6022404" cy="2205625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693C3EF4-4231-4C8B-A07E-A29D93359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77562"/>
            <a:ext cx="6022404" cy="2077628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0C277ED0-8AB3-4517-B15B-69AA73B81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44" y="4383186"/>
            <a:ext cx="5230316" cy="1802339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A4F3E837-41D2-40CE-9E90-CC708D4AE3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0436" y="318389"/>
            <a:ext cx="5518349" cy="1859173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2A3E601E-371C-4C6F-AAEB-5D693BAF43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4508" y="2743700"/>
            <a:ext cx="5734373" cy="19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969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4F4E6801-9A01-408B-BF6B-E18D2209D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C092D-4EAE-4A22-A266-4A274350329F}" type="datetime1">
              <a:rPr lang="da-DK" smtClean="0"/>
              <a:t>06.05.2021</a:t>
            </a:fld>
            <a:r>
              <a:rPr lang="da-DK"/>
              <a:t>28-04-2021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91FA5596-284A-45A2-BCB6-39C7D31B7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332" y="3789040"/>
            <a:ext cx="6517848" cy="2216805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DC78EE68-0E02-4672-9F5C-9715D06FD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787" y="1844824"/>
            <a:ext cx="6094413" cy="2025758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6CA50679-3322-4234-A69D-9780AAFEA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7767" y="-192392"/>
            <a:ext cx="6094413" cy="2037216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326B9D7C-C034-48C3-870C-874EC2004E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429000"/>
            <a:ext cx="5238929" cy="1769027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1C303880-2DD8-4434-B073-854206C4F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050220"/>
            <a:ext cx="5571793" cy="186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44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runs: % with symptoms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610886"/>
          </a:xfrm>
        </p:spPr>
        <p:txBody>
          <a:bodyPr/>
          <a:lstStyle/>
          <a:p>
            <a:r>
              <a:rPr lang="en-US" b="1" dirty="0"/>
              <a:t>Varying the percentage of infected agents that develop symptoms (0.4% inf-pr-hour):</a:t>
            </a:r>
          </a:p>
        </p:txBody>
      </p:sp>
      <p:sp>
        <p:nvSpPr>
          <p:cNvPr id="16" name="Tekstfelt 15">
            <a:extLst>
              <a:ext uri="{FF2B5EF4-FFF2-40B4-BE49-F238E27FC236}">
                <a16:creationId xmlns:a16="http://schemas.microsoft.com/office/drawing/2014/main" id="{434A7CC4-D8E0-45CE-8363-7D333C61E8D6}"/>
              </a:ext>
            </a:extLst>
          </p:cNvPr>
          <p:cNvSpPr txBox="1"/>
          <p:nvPr/>
        </p:nvSpPr>
        <p:spPr>
          <a:xfrm>
            <a:off x="1093702" y="4688640"/>
            <a:ext cx="693988" cy="6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500" b="1" dirty="0">
                <a:latin typeface="+mn-lt"/>
              </a:rPr>
              <a:t>100%</a:t>
            </a:r>
            <a:endParaRPr lang="en-GB" sz="1500" b="1" dirty="0">
              <a:latin typeface="+mn-lt"/>
            </a:endParaRPr>
          </a:p>
        </p:txBody>
      </p:sp>
      <p:sp>
        <p:nvSpPr>
          <p:cNvPr id="17" name="Tekstfelt 16">
            <a:extLst>
              <a:ext uri="{FF2B5EF4-FFF2-40B4-BE49-F238E27FC236}">
                <a16:creationId xmlns:a16="http://schemas.microsoft.com/office/drawing/2014/main" id="{FEBDFB45-545A-4432-B81C-E713BBF032A8}"/>
              </a:ext>
            </a:extLst>
          </p:cNvPr>
          <p:cNvSpPr txBox="1"/>
          <p:nvPr/>
        </p:nvSpPr>
        <p:spPr>
          <a:xfrm>
            <a:off x="3729092" y="4688640"/>
            <a:ext cx="693988" cy="6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500" b="1" dirty="0">
                <a:latin typeface="+mn-lt"/>
              </a:rPr>
              <a:t>75%</a:t>
            </a:r>
            <a:endParaRPr lang="en-GB" sz="1500" b="1" dirty="0">
              <a:latin typeface="+mn-lt"/>
            </a:endParaRPr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D9E76FAA-8242-4813-BA24-F4B7EC6E4243}"/>
              </a:ext>
            </a:extLst>
          </p:cNvPr>
          <p:cNvSpPr txBox="1"/>
          <p:nvPr/>
        </p:nvSpPr>
        <p:spPr>
          <a:xfrm>
            <a:off x="6036624" y="4704429"/>
            <a:ext cx="693988" cy="6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500" b="1" dirty="0">
                <a:latin typeface="+mn-lt"/>
              </a:rPr>
              <a:t>50%</a:t>
            </a:r>
            <a:endParaRPr lang="en-GB" sz="1500" b="1" dirty="0">
              <a:latin typeface="+mn-lt"/>
            </a:endParaRPr>
          </a:p>
        </p:txBody>
      </p:sp>
      <p:sp>
        <p:nvSpPr>
          <p:cNvPr id="19" name="Tekstfelt 18">
            <a:extLst>
              <a:ext uri="{FF2B5EF4-FFF2-40B4-BE49-F238E27FC236}">
                <a16:creationId xmlns:a16="http://schemas.microsoft.com/office/drawing/2014/main" id="{B98CBB0E-5C41-431D-9CF2-8D8D667E0850}"/>
              </a:ext>
            </a:extLst>
          </p:cNvPr>
          <p:cNvSpPr txBox="1"/>
          <p:nvPr/>
        </p:nvSpPr>
        <p:spPr>
          <a:xfrm>
            <a:off x="8355556" y="4704429"/>
            <a:ext cx="693988" cy="6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500" b="1" dirty="0">
                <a:latin typeface="+mn-lt"/>
              </a:rPr>
              <a:t>25%</a:t>
            </a:r>
            <a:endParaRPr lang="en-GB" sz="1500" b="1" dirty="0">
              <a:latin typeface="+mn-lt"/>
            </a:endParaRPr>
          </a:p>
        </p:txBody>
      </p:sp>
      <p:sp>
        <p:nvSpPr>
          <p:cNvPr id="20" name="Tekstfelt 19">
            <a:extLst>
              <a:ext uri="{FF2B5EF4-FFF2-40B4-BE49-F238E27FC236}">
                <a16:creationId xmlns:a16="http://schemas.microsoft.com/office/drawing/2014/main" id="{75A4DE56-6C2E-4259-AA69-079CD7BBBD28}"/>
              </a:ext>
            </a:extLst>
          </p:cNvPr>
          <p:cNvSpPr txBox="1"/>
          <p:nvPr/>
        </p:nvSpPr>
        <p:spPr>
          <a:xfrm>
            <a:off x="10702924" y="4704429"/>
            <a:ext cx="693988" cy="6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500" b="1" dirty="0">
                <a:latin typeface="+mn-lt"/>
              </a:rPr>
              <a:t>0%</a:t>
            </a:r>
            <a:endParaRPr lang="en-GB" sz="1500" b="1" dirty="0">
              <a:latin typeface="+mn-lt"/>
            </a:endParaRP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28FAAE31-7716-4AF8-A83E-E43392F8B0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228" y="2266540"/>
            <a:ext cx="2635391" cy="2738739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92EE259A-50C4-416A-A227-79E2BBADF8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237" y="2278564"/>
            <a:ext cx="2635390" cy="2738739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91724CF1-97D7-4D7D-B198-36880E1176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658" y="2290662"/>
            <a:ext cx="2635389" cy="2738737"/>
          </a:xfrm>
          <a:prstGeom prst="rect">
            <a:avLst/>
          </a:prstGeom>
        </p:spPr>
      </p:pic>
      <p:pic>
        <p:nvPicPr>
          <p:cNvPr id="14" name="Billede 13">
            <a:extLst>
              <a:ext uri="{FF2B5EF4-FFF2-40B4-BE49-F238E27FC236}">
                <a16:creationId xmlns:a16="http://schemas.microsoft.com/office/drawing/2014/main" id="{68DDECF4-9AD2-46F2-87A2-F226265E22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702" y="2287355"/>
            <a:ext cx="2635390" cy="2738739"/>
          </a:xfrm>
          <a:prstGeom prst="rect">
            <a:avLst/>
          </a:prstGeom>
        </p:spPr>
      </p:pic>
      <p:pic>
        <p:nvPicPr>
          <p:cNvPr id="22" name="Billede 21">
            <a:extLst>
              <a:ext uri="{FF2B5EF4-FFF2-40B4-BE49-F238E27FC236}">
                <a16:creationId xmlns:a16="http://schemas.microsoft.com/office/drawing/2014/main" id="{24CF77B8-2680-4BE1-8718-2F789DD10E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57" y="2287355"/>
            <a:ext cx="2635388" cy="27387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57140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University curricular unit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b="1" dirty="0"/>
              <a:t>Theory of Science, BA and MA (2-hour lecture &amp; workshop)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What are models, and how do they embody ‘theory’?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What are the limitations of models, and how does that affect what we can know with a model?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9FF4D61A-E1DE-48B4-BC53-DFDA7D53D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876" y="2780928"/>
            <a:ext cx="9131882" cy="29940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9556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EA5E1F-6E14-4715-AEC9-904082A54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TYPICAL day in an ADULT agent’s life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B42CCC1-C4FB-4BA7-8F47-30D0938B4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sz="2200" b="1" dirty="0"/>
              <a:t>WEDNESDAY:</a:t>
            </a:r>
          </a:p>
          <a:p>
            <a:pPr>
              <a:lnSpc>
                <a:spcPct val="150000"/>
              </a:lnSpc>
              <a:buNone/>
            </a:pPr>
            <a:r>
              <a:rPr lang="en-GB" sz="2200" dirty="0"/>
              <a:t>8:00 – Go to workplace</a:t>
            </a:r>
          </a:p>
          <a:p>
            <a:pPr>
              <a:lnSpc>
                <a:spcPct val="150000"/>
              </a:lnSpc>
              <a:buNone/>
            </a:pPr>
            <a:r>
              <a:rPr lang="en-GB" sz="2200" dirty="0"/>
              <a:t>17:00 – Go to a bar with friends (if in a social mood)</a:t>
            </a:r>
          </a:p>
          <a:p>
            <a:pPr>
              <a:lnSpc>
                <a:spcPct val="150000"/>
              </a:lnSpc>
              <a:buNone/>
            </a:pPr>
            <a:r>
              <a:rPr lang="en-GB" sz="2200" dirty="0"/>
              <a:t>20:00 – Go home</a:t>
            </a:r>
          </a:p>
          <a:p>
            <a:pPr>
              <a:buNone/>
            </a:pPr>
            <a:endParaRPr lang="en-GB" sz="2200" dirty="0"/>
          </a:p>
          <a:p>
            <a:pPr>
              <a:buNone/>
            </a:pPr>
            <a:r>
              <a:rPr lang="en-GB" sz="2200" b="1" dirty="0"/>
              <a:t>SATURDAY:</a:t>
            </a:r>
          </a:p>
          <a:p>
            <a:pPr>
              <a:lnSpc>
                <a:spcPct val="150000"/>
              </a:lnSpc>
              <a:buNone/>
            </a:pPr>
            <a:r>
              <a:rPr lang="en-GB" sz="2200" dirty="0"/>
              <a:t>13:00 – Go to a friend’s house to hang out</a:t>
            </a:r>
          </a:p>
          <a:p>
            <a:pPr>
              <a:lnSpc>
                <a:spcPct val="150000"/>
              </a:lnSpc>
              <a:buNone/>
            </a:pPr>
            <a:r>
              <a:rPr lang="en-GB" sz="2200" dirty="0"/>
              <a:t>17:00 – Go home</a:t>
            </a:r>
          </a:p>
          <a:p>
            <a:pPr>
              <a:buNone/>
            </a:pPr>
            <a:endParaRPr lang="en-GB" sz="2200" dirty="0"/>
          </a:p>
          <a:p>
            <a:pPr>
              <a:buNone/>
            </a:pPr>
            <a:endParaRPr lang="en-GB" sz="2200" dirty="0"/>
          </a:p>
          <a:p>
            <a:pPr>
              <a:buNone/>
            </a:pPr>
            <a:endParaRPr lang="en-GB" sz="2200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EE67A7D-8118-4310-95A5-CCF497D0A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5CF45-D3A5-4219-9F02-4ECEAB584CA6}" type="datetime1">
              <a:rPr lang="da-DK" smtClean="0"/>
              <a:t>06.05.2021</a:t>
            </a:fld>
            <a:r>
              <a:rPr lang="da-DK"/>
              <a:t>28-04-2021</a:t>
            </a: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143A528A-C8AF-4439-9B38-D373DF472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188" y="1628800"/>
            <a:ext cx="781050" cy="752475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9B1E17B4-4B5E-430B-9630-E3E35F058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8675" y="2381275"/>
            <a:ext cx="885825" cy="523875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132DA3BC-9293-482D-8FFB-C2D23C7F6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4763" y="2843130"/>
            <a:ext cx="711418" cy="728984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DADDB317-F8D3-4540-925B-942D3F50F6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428" y="4293096"/>
            <a:ext cx="693421" cy="728092"/>
          </a:xfrm>
          <a:prstGeom prst="rect">
            <a:avLst/>
          </a:prstGeom>
        </p:spPr>
      </p:pic>
      <p:pic>
        <p:nvPicPr>
          <p:cNvPr id="16" name="Billede 15">
            <a:extLst>
              <a:ext uri="{FF2B5EF4-FFF2-40B4-BE49-F238E27FC236}">
                <a16:creationId xmlns:a16="http://schemas.microsoft.com/office/drawing/2014/main" id="{3AD0EDCB-1F30-4968-8E44-357EC2A4D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2104" y="4869160"/>
            <a:ext cx="711418" cy="72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39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big question does the model answer?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sz="2200" b="1" dirty="0"/>
          </a:p>
          <a:p>
            <a:pPr>
              <a:buNone/>
            </a:pPr>
            <a:r>
              <a:rPr lang="en-US" sz="2200" b="1" dirty="0"/>
              <a:t>What are the best strategies for balancing human life with the economic impact of a lockdown?</a:t>
            </a:r>
          </a:p>
          <a:p>
            <a:pPr>
              <a:buNone/>
            </a:pPr>
            <a:endParaRPr lang="en-US" sz="22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simulation is a virtual lab which allows us to experiment with the epidemic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may not give specific answers, but it helps us better understand the complex system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0734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B557DF-E4EC-4224-B550-10DD2E9B5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F8E6B3D-2C49-44D5-A12B-D93FF6F1D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Remember: the model is a simplification of reality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What does it NOT include?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What else could be important? What </a:t>
            </a:r>
            <a:r>
              <a:rPr lang="en-US" sz="2200"/>
              <a:t>would you </a:t>
            </a:r>
            <a:r>
              <a:rPr lang="en-US" sz="2200" dirty="0"/>
              <a:t>add to the simulation?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What about…</a:t>
            </a:r>
          </a:p>
          <a:p>
            <a:pPr marL="774900" lvl="1" indent="-342900"/>
            <a:r>
              <a:rPr lang="en-US" sz="2200" dirty="0"/>
              <a:t>The psychological wellbeing of agents?</a:t>
            </a:r>
          </a:p>
          <a:p>
            <a:pPr marL="774900" lvl="1" indent="-342900"/>
            <a:r>
              <a:rPr lang="en-US" sz="2200" dirty="0"/>
              <a:t>(one more example)?</a:t>
            </a:r>
          </a:p>
          <a:p>
            <a:pPr lvl="1" indent="0">
              <a:buNone/>
            </a:pPr>
            <a:endParaRPr lang="en-US" sz="2200" dirty="0"/>
          </a:p>
          <a:p>
            <a:pPr lvl="1" indent="0">
              <a:buNone/>
            </a:pPr>
            <a:r>
              <a:rPr lang="en-US" sz="2200" dirty="0"/>
              <a:t>How do these limitations affect what we can know with the model?</a:t>
            </a:r>
          </a:p>
          <a:p>
            <a:pPr marL="774900" lvl="1" indent="-342900"/>
            <a:endParaRPr lang="en-US" sz="2200" dirty="0"/>
          </a:p>
          <a:p>
            <a:pPr marL="774900" lvl="1" indent="-342900"/>
            <a:endParaRPr lang="en-US" sz="2200" dirty="0"/>
          </a:p>
          <a:p>
            <a:pPr marL="774900" lvl="1" indent="-342900"/>
            <a:endParaRPr lang="en-US" sz="2200" dirty="0"/>
          </a:p>
          <a:p>
            <a:endParaRPr lang="en-GB" sz="2200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AF1EA38-92CE-4D77-A44A-DF086A7B1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ED2A9-3649-4D20-BA0E-E6A1327959CC}" type="datetime1">
              <a:rPr lang="da-DK" smtClean="0"/>
              <a:t>06.05.2021</a:t>
            </a:fld>
            <a:r>
              <a:rPr lang="da-DK"/>
              <a:t>28-04-2021</a:t>
            </a:r>
          </a:p>
        </p:txBody>
      </p:sp>
    </p:spTree>
    <p:extLst>
      <p:ext uri="{BB962C8B-B14F-4D97-AF65-F5344CB8AC3E}">
        <p14:creationId xmlns:p14="http://schemas.microsoft.com/office/powerpoint/2010/main" val="3814814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runs: % with symptoms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610886"/>
          </a:xfrm>
        </p:spPr>
        <p:txBody>
          <a:bodyPr/>
          <a:lstStyle/>
          <a:p>
            <a:r>
              <a:rPr lang="en-US" b="1" dirty="0"/>
              <a:t>Varying the percentage of infected agents that develop symptoms:</a:t>
            </a:r>
          </a:p>
        </p:txBody>
      </p:sp>
      <p:sp>
        <p:nvSpPr>
          <p:cNvPr id="16" name="Tekstfelt 15">
            <a:extLst>
              <a:ext uri="{FF2B5EF4-FFF2-40B4-BE49-F238E27FC236}">
                <a16:creationId xmlns:a16="http://schemas.microsoft.com/office/drawing/2014/main" id="{434A7CC4-D8E0-45CE-8363-7D333C61E8D6}"/>
              </a:ext>
            </a:extLst>
          </p:cNvPr>
          <p:cNvSpPr txBox="1"/>
          <p:nvPr/>
        </p:nvSpPr>
        <p:spPr>
          <a:xfrm>
            <a:off x="1093702" y="4688640"/>
            <a:ext cx="693988" cy="6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500" b="1" dirty="0">
                <a:latin typeface="+mn-lt"/>
              </a:rPr>
              <a:t>100%</a:t>
            </a:r>
            <a:endParaRPr lang="en-GB" sz="1500" b="1" dirty="0">
              <a:latin typeface="+mn-lt"/>
            </a:endParaRPr>
          </a:p>
        </p:txBody>
      </p:sp>
      <p:sp>
        <p:nvSpPr>
          <p:cNvPr id="17" name="Tekstfelt 16">
            <a:extLst>
              <a:ext uri="{FF2B5EF4-FFF2-40B4-BE49-F238E27FC236}">
                <a16:creationId xmlns:a16="http://schemas.microsoft.com/office/drawing/2014/main" id="{FEBDFB45-545A-4432-B81C-E713BBF032A8}"/>
              </a:ext>
            </a:extLst>
          </p:cNvPr>
          <p:cNvSpPr txBox="1"/>
          <p:nvPr/>
        </p:nvSpPr>
        <p:spPr>
          <a:xfrm>
            <a:off x="3729092" y="4688640"/>
            <a:ext cx="693988" cy="6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500" b="1" dirty="0">
                <a:latin typeface="+mn-lt"/>
              </a:rPr>
              <a:t>75%</a:t>
            </a:r>
            <a:endParaRPr lang="en-GB" sz="1500" b="1" dirty="0">
              <a:latin typeface="+mn-lt"/>
            </a:endParaRPr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D9E76FAA-8242-4813-BA24-F4B7EC6E4243}"/>
              </a:ext>
            </a:extLst>
          </p:cNvPr>
          <p:cNvSpPr txBox="1"/>
          <p:nvPr/>
        </p:nvSpPr>
        <p:spPr>
          <a:xfrm>
            <a:off x="6036624" y="4704429"/>
            <a:ext cx="693988" cy="6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500" b="1" dirty="0">
                <a:latin typeface="+mn-lt"/>
              </a:rPr>
              <a:t>50%</a:t>
            </a:r>
            <a:endParaRPr lang="en-GB" sz="1500" b="1" dirty="0">
              <a:latin typeface="+mn-lt"/>
            </a:endParaRPr>
          </a:p>
        </p:txBody>
      </p:sp>
      <p:sp>
        <p:nvSpPr>
          <p:cNvPr id="19" name="Tekstfelt 18">
            <a:extLst>
              <a:ext uri="{FF2B5EF4-FFF2-40B4-BE49-F238E27FC236}">
                <a16:creationId xmlns:a16="http://schemas.microsoft.com/office/drawing/2014/main" id="{B98CBB0E-5C41-431D-9CF2-8D8D667E0850}"/>
              </a:ext>
            </a:extLst>
          </p:cNvPr>
          <p:cNvSpPr txBox="1"/>
          <p:nvPr/>
        </p:nvSpPr>
        <p:spPr>
          <a:xfrm>
            <a:off x="8355556" y="4704429"/>
            <a:ext cx="693988" cy="6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500" b="1" dirty="0">
                <a:latin typeface="+mn-lt"/>
              </a:rPr>
              <a:t>25%</a:t>
            </a:r>
            <a:endParaRPr lang="en-GB" sz="1500" b="1" dirty="0">
              <a:latin typeface="+mn-lt"/>
            </a:endParaRPr>
          </a:p>
        </p:txBody>
      </p:sp>
      <p:sp>
        <p:nvSpPr>
          <p:cNvPr id="20" name="Tekstfelt 19">
            <a:extLst>
              <a:ext uri="{FF2B5EF4-FFF2-40B4-BE49-F238E27FC236}">
                <a16:creationId xmlns:a16="http://schemas.microsoft.com/office/drawing/2014/main" id="{75A4DE56-6C2E-4259-AA69-079CD7BBBD28}"/>
              </a:ext>
            </a:extLst>
          </p:cNvPr>
          <p:cNvSpPr txBox="1"/>
          <p:nvPr/>
        </p:nvSpPr>
        <p:spPr>
          <a:xfrm>
            <a:off x="10702924" y="4704429"/>
            <a:ext cx="693988" cy="6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500" b="1" dirty="0">
                <a:latin typeface="+mn-lt"/>
              </a:rPr>
              <a:t>0%</a:t>
            </a:r>
            <a:endParaRPr lang="en-GB" sz="1500" b="1" dirty="0">
              <a:latin typeface="+mn-lt"/>
            </a:endParaRP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81B24F4A-F1DC-480B-A832-087073784D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6" y="2276867"/>
            <a:ext cx="2541090" cy="2640740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00C0CAA7-584B-4BBD-9ADD-E245DE5E03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127" y="2181936"/>
            <a:ext cx="2515930" cy="2614593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BA59195B-1281-46C3-B443-39ACA5F262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074" y="2422191"/>
            <a:ext cx="2353368" cy="2445657"/>
          </a:xfrm>
          <a:prstGeom prst="rect">
            <a:avLst/>
          </a:prstGeom>
        </p:spPr>
      </p:pic>
      <p:pic>
        <p:nvPicPr>
          <p:cNvPr id="21" name="Billede 20">
            <a:extLst>
              <a:ext uri="{FF2B5EF4-FFF2-40B4-BE49-F238E27FC236}">
                <a16:creationId xmlns:a16="http://schemas.microsoft.com/office/drawing/2014/main" id="{2D469505-17DE-4C3B-82E0-9E63E34F56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677" y="2344017"/>
            <a:ext cx="2515930" cy="2614594"/>
          </a:xfrm>
          <a:prstGeom prst="rect">
            <a:avLst/>
          </a:prstGeom>
        </p:spPr>
      </p:pic>
      <p:pic>
        <p:nvPicPr>
          <p:cNvPr id="23" name="Billede 22">
            <a:extLst>
              <a:ext uri="{FF2B5EF4-FFF2-40B4-BE49-F238E27FC236}">
                <a16:creationId xmlns:a16="http://schemas.microsoft.com/office/drawing/2014/main" id="{B270D50E-7164-4EC2-B936-99423F66DD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005" y="2422191"/>
            <a:ext cx="2402066" cy="24962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277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uppe 83">
            <a:extLst>
              <a:ext uri="{FF2B5EF4-FFF2-40B4-BE49-F238E27FC236}">
                <a16:creationId xmlns:a16="http://schemas.microsoft.com/office/drawing/2014/main" id="{A1B3E60A-A5BD-468F-A9D0-749056C54554}"/>
              </a:ext>
            </a:extLst>
          </p:cNvPr>
          <p:cNvGrpSpPr/>
          <p:nvPr/>
        </p:nvGrpSpPr>
        <p:grpSpPr>
          <a:xfrm>
            <a:off x="9632533" y="767091"/>
            <a:ext cx="1572909" cy="1399107"/>
            <a:chOff x="9730195" y="977869"/>
            <a:chExt cx="1572909" cy="1399107"/>
          </a:xfrm>
        </p:grpSpPr>
        <p:pic>
          <p:nvPicPr>
            <p:cNvPr id="80" name="Billede 79">
              <a:extLst>
                <a:ext uri="{FF2B5EF4-FFF2-40B4-BE49-F238E27FC236}">
                  <a16:creationId xmlns:a16="http://schemas.microsoft.com/office/drawing/2014/main" id="{935851A6-A238-4FE0-B480-35CC1CE1F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0195" y="977869"/>
              <a:ext cx="1572909" cy="1399107"/>
            </a:xfrm>
            <a:prstGeom prst="rect">
              <a:avLst/>
            </a:prstGeom>
          </p:spPr>
        </p:pic>
        <p:pic>
          <p:nvPicPr>
            <p:cNvPr id="78" name="Billede 77">
              <a:extLst>
                <a:ext uri="{FF2B5EF4-FFF2-40B4-BE49-F238E27FC236}">
                  <a16:creationId xmlns:a16="http://schemas.microsoft.com/office/drawing/2014/main" id="{D33D11EF-8FBD-4DC3-A9F5-83CCC6791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62723" y="1348782"/>
              <a:ext cx="516501" cy="805630"/>
            </a:xfrm>
            <a:prstGeom prst="rect">
              <a:avLst/>
            </a:prstGeom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causal chain: on agent-level</a:t>
            </a:r>
          </a:p>
        </p:txBody>
      </p:sp>
      <p:sp>
        <p:nvSpPr>
          <p:cNvPr id="20" name="Tekstfelt 19">
            <a:extLst>
              <a:ext uri="{FF2B5EF4-FFF2-40B4-BE49-F238E27FC236}">
                <a16:creationId xmlns:a16="http://schemas.microsoft.com/office/drawing/2014/main" id="{75A4DE56-6C2E-4259-AA69-079CD7BBBD28}"/>
              </a:ext>
            </a:extLst>
          </p:cNvPr>
          <p:cNvSpPr txBox="1"/>
          <p:nvPr/>
        </p:nvSpPr>
        <p:spPr>
          <a:xfrm>
            <a:off x="-218439" y="3522868"/>
            <a:ext cx="24909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latin typeface="+mn-lt"/>
              </a:rPr>
              <a:t>An agent gets infected</a:t>
            </a:r>
          </a:p>
        </p:txBody>
      </p:sp>
      <p:cxnSp>
        <p:nvCxnSpPr>
          <p:cNvPr id="3" name="Lige pilforbindelse 2">
            <a:extLst>
              <a:ext uri="{FF2B5EF4-FFF2-40B4-BE49-F238E27FC236}">
                <a16:creationId xmlns:a16="http://schemas.microsoft.com/office/drawing/2014/main" id="{0B2576F7-C74E-48D9-8809-C70DC92BD784}"/>
              </a:ext>
            </a:extLst>
          </p:cNvPr>
          <p:cNvCxnSpPr>
            <a:cxnSpLocks/>
          </p:cNvCxnSpPr>
          <p:nvPr/>
        </p:nvCxnSpPr>
        <p:spPr bwMode="auto">
          <a:xfrm flipV="1">
            <a:off x="2032674" y="3838426"/>
            <a:ext cx="2808312" cy="31358"/>
          </a:xfrm>
          <a:prstGeom prst="straightConnector1">
            <a:avLst/>
          </a:prstGeom>
          <a:solidFill>
            <a:schemeClr val="accent2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2" name="Lige pilforbindelse 21">
            <a:extLst>
              <a:ext uri="{FF2B5EF4-FFF2-40B4-BE49-F238E27FC236}">
                <a16:creationId xmlns:a16="http://schemas.microsoft.com/office/drawing/2014/main" id="{39962898-3A58-4F67-BC44-49D3DC36116F}"/>
              </a:ext>
            </a:extLst>
          </p:cNvPr>
          <p:cNvCxnSpPr>
            <a:cxnSpLocks/>
          </p:cNvCxnSpPr>
          <p:nvPr/>
        </p:nvCxnSpPr>
        <p:spPr bwMode="auto">
          <a:xfrm>
            <a:off x="8331211" y="2381464"/>
            <a:ext cx="717058" cy="0"/>
          </a:xfrm>
          <a:prstGeom prst="straightConnector1">
            <a:avLst/>
          </a:prstGeom>
          <a:solidFill>
            <a:schemeClr val="accent2"/>
          </a:solidFill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6" name="Tekstfelt 25">
            <a:extLst>
              <a:ext uri="{FF2B5EF4-FFF2-40B4-BE49-F238E27FC236}">
                <a16:creationId xmlns:a16="http://schemas.microsoft.com/office/drawing/2014/main" id="{F97C3420-E70E-45D7-A03B-D0F8A793F609}"/>
              </a:ext>
            </a:extLst>
          </p:cNvPr>
          <p:cNvSpPr txBox="1"/>
          <p:nvPr/>
        </p:nvSpPr>
        <p:spPr>
          <a:xfrm>
            <a:off x="2320706" y="3484483"/>
            <a:ext cx="2304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800" dirty="0">
                <a:solidFill>
                  <a:srgbClr val="002060"/>
                </a:solidFill>
                <a:latin typeface="+mn-lt"/>
              </a:rPr>
              <a:t>INCUBATION TIME</a:t>
            </a:r>
            <a:endParaRPr lang="en-GB" sz="1800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32" name="Tekstfelt 31">
            <a:extLst>
              <a:ext uri="{FF2B5EF4-FFF2-40B4-BE49-F238E27FC236}">
                <a16:creationId xmlns:a16="http://schemas.microsoft.com/office/drawing/2014/main" id="{F3D53E34-962B-4F0C-AC78-EE0A592AE193}"/>
              </a:ext>
            </a:extLst>
          </p:cNvPr>
          <p:cNvSpPr txBox="1"/>
          <p:nvPr/>
        </p:nvSpPr>
        <p:spPr>
          <a:xfrm>
            <a:off x="9022206" y="2016075"/>
            <a:ext cx="30886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00B050"/>
                </a:solidFill>
                <a:latin typeface="+mn-lt"/>
              </a:rPr>
              <a:t>Agent self isolates and stops spreading the virus</a:t>
            </a:r>
          </a:p>
        </p:txBody>
      </p:sp>
      <p:sp>
        <p:nvSpPr>
          <p:cNvPr id="34" name="Tekstfelt 33">
            <a:extLst>
              <a:ext uri="{FF2B5EF4-FFF2-40B4-BE49-F238E27FC236}">
                <a16:creationId xmlns:a16="http://schemas.microsoft.com/office/drawing/2014/main" id="{EDB6B269-EEE9-4EF2-9D82-9B112B078BCF}"/>
              </a:ext>
            </a:extLst>
          </p:cNvPr>
          <p:cNvSpPr txBox="1"/>
          <p:nvPr/>
        </p:nvSpPr>
        <p:spPr>
          <a:xfrm>
            <a:off x="9154975" y="4749682"/>
            <a:ext cx="308868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C00000"/>
                </a:solidFill>
                <a:latin typeface="+mn-lt"/>
              </a:rPr>
              <a:t>Agent does NOT self isolate and may continue spreading the virus</a:t>
            </a:r>
          </a:p>
        </p:txBody>
      </p:sp>
      <p:sp>
        <p:nvSpPr>
          <p:cNvPr id="38" name="Tekstfelt 37">
            <a:extLst>
              <a:ext uri="{FF2B5EF4-FFF2-40B4-BE49-F238E27FC236}">
                <a16:creationId xmlns:a16="http://schemas.microsoft.com/office/drawing/2014/main" id="{10A66ABC-330E-4048-81CC-18652DA21877}"/>
              </a:ext>
            </a:extLst>
          </p:cNvPr>
          <p:cNvSpPr txBox="1"/>
          <p:nvPr/>
        </p:nvSpPr>
        <p:spPr>
          <a:xfrm>
            <a:off x="2122962" y="3909025"/>
            <a:ext cx="26703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002060"/>
                </a:solidFill>
                <a:latin typeface="+mn-lt"/>
              </a:rPr>
              <a:t>Agent does not know they are sick, but can still spread the virus</a:t>
            </a:r>
          </a:p>
        </p:txBody>
      </p:sp>
      <p:sp>
        <p:nvSpPr>
          <p:cNvPr id="42" name="Tekstfelt 41">
            <a:extLst>
              <a:ext uri="{FF2B5EF4-FFF2-40B4-BE49-F238E27FC236}">
                <a16:creationId xmlns:a16="http://schemas.microsoft.com/office/drawing/2014/main" id="{9905CDF9-247C-4383-9823-D1D4EA07B25B}"/>
              </a:ext>
            </a:extLst>
          </p:cNvPr>
          <p:cNvSpPr txBox="1"/>
          <p:nvPr/>
        </p:nvSpPr>
        <p:spPr>
          <a:xfrm>
            <a:off x="5969381" y="2088930"/>
            <a:ext cx="21253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latin typeface="+mn-lt"/>
              </a:rPr>
              <a:t>Agent develops symptoms</a:t>
            </a:r>
          </a:p>
        </p:txBody>
      </p:sp>
      <p:sp>
        <p:nvSpPr>
          <p:cNvPr id="43" name="Tekstfelt 42">
            <a:extLst>
              <a:ext uri="{FF2B5EF4-FFF2-40B4-BE49-F238E27FC236}">
                <a16:creationId xmlns:a16="http://schemas.microsoft.com/office/drawing/2014/main" id="{05A603BB-7337-4191-9602-645D8E3D2CE3}"/>
              </a:ext>
            </a:extLst>
          </p:cNvPr>
          <p:cNvSpPr txBox="1"/>
          <p:nvPr/>
        </p:nvSpPr>
        <p:spPr>
          <a:xfrm>
            <a:off x="5913926" y="4894625"/>
            <a:ext cx="24172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latin typeface="+mn-lt"/>
              </a:rPr>
              <a:t>Agent does NOT develop symptoms</a:t>
            </a:r>
          </a:p>
        </p:txBody>
      </p:sp>
      <p:cxnSp>
        <p:nvCxnSpPr>
          <p:cNvPr id="46" name="Lige pilforbindelse 45">
            <a:extLst>
              <a:ext uri="{FF2B5EF4-FFF2-40B4-BE49-F238E27FC236}">
                <a16:creationId xmlns:a16="http://schemas.microsoft.com/office/drawing/2014/main" id="{865ED0DC-109E-4D10-9CB6-C78E2EF67D3D}"/>
              </a:ext>
            </a:extLst>
          </p:cNvPr>
          <p:cNvCxnSpPr>
            <a:cxnSpLocks/>
          </p:cNvCxnSpPr>
          <p:nvPr/>
        </p:nvCxnSpPr>
        <p:spPr bwMode="auto">
          <a:xfrm>
            <a:off x="8391011" y="5248567"/>
            <a:ext cx="717058" cy="0"/>
          </a:xfrm>
          <a:prstGeom prst="straightConnector1">
            <a:avLst/>
          </a:prstGeom>
          <a:solidFill>
            <a:schemeClr val="accent2"/>
          </a:solidFill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7" name="Lige pilforbindelse 46">
            <a:extLst>
              <a:ext uri="{FF2B5EF4-FFF2-40B4-BE49-F238E27FC236}">
                <a16:creationId xmlns:a16="http://schemas.microsoft.com/office/drawing/2014/main" id="{EDB9D2FC-39F5-42DE-BBE8-2B5671836631}"/>
              </a:ext>
            </a:extLst>
          </p:cNvPr>
          <p:cNvCxnSpPr>
            <a:cxnSpLocks/>
          </p:cNvCxnSpPr>
          <p:nvPr/>
        </p:nvCxnSpPr>
        <p:spPr bwMode="auto">
          <a:xfrm flipV="1">
            <a:off x="5014727" y="2573077"/>
            <a:ext cx="965731" cy="1158993"/>
          </a:xfrm>
          <a:prstGeom prst="straightConnector1">
            <a:avLst/>
          </a:prstGeom>
          <a:solidFill>
            <a:schemeClr val="accent2"/>
          </a:solidFill>
          <a:ln w="57150" cap="flat" cmpd="sng" algn="ctr">
            <a:solidFill>
              <a:srgbClr val="183D83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pic>
        <p:nvPicPr>
          <p:cNvPr id="5" name="Billede 4">
            <a:extLst>
              <a:ext uri="{FF2B5EF4-FFF2-40B4-BE49-F238E27FC236}">
                <a16:creationId xmlns:a16="http://schemas.microsoft.com/office/drawing/2014/main" id="{A3D88838-EEAD-4205-A981-7360C1079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0476" y="1111193"/>
            <a:ext cx="643591" cy="1003862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133C86CF-FC51-4743-8F45-6A95B3251E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856" y="2369005"/>
            <a:ext cx="724488" cy="1151855"/>
          </a:xfrm>
          <a:prstGeom prst="rect">
            <a:avLst/>
          </a:prstGeom>
        </p:spPr>
      </p:pic>
      <p:pic>
        <p:nvPicPr>
          <p:cNvPr id="21" name="Billede 20">
            <a:extLst>
              <a:ext uri="{FF2B5EF4-FFF2-40B4-BE49-F238E27FC236}">
                <a16:creationId xmlns:a16="http://schemas.microsoft.com/office/drawing/2014/main" id="{538F0D61-09FC-4E5D-8DF4-2FDB4BEEF0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4586" y="2317239"/>
            <a:ext cx="724488" cy="1151855"/>
          </a:xfrm>
          <a:prstGeom prst="rect">
            <a:avLst/>
          </a:prstGeom>
        </p:spPr>
      </p:pic>
      <p:cxnSp>
        <p:nvCxnSpPr>
          <p:cNvPr id="11" name="Lige forbindelse 10">
            <a:extLst>
              <a:ext uri="{FF2B5EF4-FFF2-40B4-BE49-F238E27FC236}">
                <a16:creationId xmlns:a16="http://schemas.microsoft.com/office/drawing/2014/main" id="{27A98A24-1965-488A-BEA9-E4943AF8FBB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001762" y="2387390"/>
            <a:ext cx="213914" cy="80996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Lige forbindelse 24">
            <a:extLst>
              <a:ext uri="{FF2B5EF4-FFF2-40B4-BE49-F238E27FC236}">
                <a16:creationId xmlns:a16="http://schemas.microsoft.com/office/drawing/2014/main" id="{E02899CE-3750-4F1D-84B9-B2658FA722F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108719" y="2153471"/>
            <a:ext cx="180549" cy="163769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Lige forbindelse 43">
            <a:extLst>
              <a:ext uri="{FF2B5EF4-FFF2-40B4-BE49-F238E27FC236}">
                <a16:creationId xmlns:a16="http://schemas.microsoft.com/office/drawing/2014/main" id="{51D19DEF-E52B-42B4-B26A-5BC8001D9FD6}"/>
              </a:ext>
            </a:extLst>
          </p:cNvPr>
          <p:cNvCxnSpPr>
            <a:cxnSpLocks/>
          </p:cNvCxnSpPr>
          <p:nvPr/>
        </p:nvCxnSpPr>
        <p:spPr bwMode="auto">
          <a:xfrm flipH="1">
            <a:off x="3027784" y="2573077"/>
            <a:ext cx="205162" cy="12861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Lige forbindelse 50">
            <a:extLst>
              <a:ext uri="{FF2B5EF4-FFF2-40B4-BE49-F238E27FC236}">
                <a16:creationId xmlns:a16="http://schemas.microsoft.com/office/drawing/2014/main" id="{EAFAC30F-A933-4392-8866-0B592B63A152}"/>
              </a:ext>
            </a:extLst>
          </p:cNvPr>
          <p:cNvCxnSpPr>
            <a:cxnSpLocks/>
          </p:cNvCxnSpPr>
          <p:nvPr/>
        </p:nvCxnSpPr>
        <p:spPr bwMode="auto">
          <a:xfrm flipV="1">
            <a:off x="3633315" y="2387389"/>
            <a:ext cx="213914" cy="80996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Lige forbindelse 51">
            <a:extLst>
              <a:ext uri="{FF2B5EF4-FFF2-40B4-BE49-F238E27FC236}">
                <a16:creationId xmlns:a16="http://schemas.microsoft.com/office/drawing/2014/main" id="{5BDD40D2-0920-4063-A7EE-9EF4A8AEC4C1}"/>
              </a:ext>
            </a:extLst>
          </p:cNvPr>
          <p:cNvCxnSpPr>
            <a:cxnSpLocks/>
          </p:cNvCxnSpPr>
          <p:nvPr/>
        </p:nvCxnSpPr>
        <p:spPr bwMode="auto">
          <a:xfrm flipV="1">
            <a:off x="3569599" y="2146031"/>
            <a:ext cx="175228" cy="153483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Lige forbindelse 52">
            <a:extLst>
              <a:ext uri="{FF2B5EF4-FFF2-40B4-BE49-F238E27FC236}">
                <a16:creationId xmlns:a16="http://schemas.microsoft.com/office/drawing/2014/main" id="{0A89B174-86D8-48CA-8071-72F571C99187}"/>
              </a:ext>
            </a:extLst>
          </p:cNvPr>
          <p:cNvCxnSpPr>
            <a:cxnSpLocks/>
          </p:cNvCxnSpPr>
          <p:nvPr/>
        </p:nvCxnSpPr>
        <p:spPr bwMode="auto">
          <a:xfrm>
            <a:off x="3615367" y="2573303"/>
            <a:ext cx="205162" cy="12861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2" name="Billede 61">
            <a:extLst>
              <a:ext uri="{FF2B5EF4-FFF2-40B4-BE49-F238E27FC236}">
                <a16:creationId xmlns:a16="http://schemas.microsoft.com/office/drawing/2014/main" id="{8B503FDC-3B26-4A46-A97C-37C208BBD4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4306" y="3588882"/>
            <a:ext cx="724488" cy="1151855"/>
          </a:xfrm>
          <a:prstGeom prst="rect">
            <a:avLst/>
          </a:prstGeom>
        </p:spPr>
      </p:pic>
      <p:cxnSp>
        <p:nvCxnSpPr>
          <p:cNvPr id="63" name="Lige forbindelse 62">
            <a:extLst>
              <a:ext uri="{FF2B5EF4-FFF2-40B4-BE49-F238E27FC236}">
                <a16:creationId xmlns:a16="http://schemas.microsoft.com/office/drawing/2014/main" id="{B1CBADB7-3134-46C6-B83E-3A9A0F927F0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131482" y="3659033"/>
            <a:ext cx="213914" cy="80996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Lige forbindelse 63">
            <a:extLst>
              <a:ext uri="{FF2B5EF4-FFF2-40B4-BE49-F238E27FC236}">
                <a16:creationId xmlns:a16="http://schemas.microsoft.com/office/drawing/2014/main" id="{B4ABE5DD-23F1-488F-A222-5A35FEFDDAC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238439" y="3425114"/>
            <a:ext cx="180549" cy="163769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Lige forbindelse 64">
            <a:extLst>
              <a:ext uri="{FF2B5EF4-FFF2-40B4-BE49-F238E27FC236}">
                <a16:creationId xmlns:a16="http://schemas.microsoft.com/office/drawing/2014/main" id="{EF3C9884-3D51-40A6-ADEE-933DD95FE758}"/>
              </a:ext>
            </a:extLst>
          </p:cNvPr>
          <p:cNvCxnSpPr>
            <a:cxnSpLocks/>
          </p:cNvCxnSpPr>
          <p:nvPr/>
        </p:nvCxnSpPr>
        <p:spPr bwMode="auto">
          <a:xfrm flipH="1">
            <a:off x="10157504" y="3844720"/>
            <a:ext cx="205162" cy="12861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6" name="Lige forbindelse 65">
            <a:extLst>
              <a:ext uri="{FF2B5EF4-FFF2-40B4-BE49-F238E27FC236}">
                <a16:creationId xmlns:a16="http://schemas.microsoft.com/office/drawing/2014/main" id="{83C28F04-3205-4F54-8EA5-476BF7A656E8}"/>
              </a:ext>
            </a:extLst>
          </p:cNvPr>
          <p:cNvCxnSpPr>
            <a:cxnSpLocks/>
          </p:cNvCxnSpPr>
          <p:nvPr/>
        </p:nvCxnSpPr>
        <p:spPr bwMode="auto">
          <a:xfrm flipV="1">
            <a:off x="10763035" y="3659032"/>
            <a:ext cx="213914" cy="80996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Lige forbindelse 66">
            <a:extLst>
              <a:ext uri="{FF2B5EF4-FFF2-40B4-BE49-F238E27FC236}">
                <a16:creationId xmlns:a16="http://schemas.microsoft.com/office/drawing/2014/main" id="{0316B4A4-062E-46C5-AD7B-F618DD24575E}"/>
              </a:ext>
            </a:extLst>
          </p:cNvPr>
          <p:cNvCxnSpPr>
            <a:cxnSpLocks/>
          </p:cNvCxnSpPr>
          <p:nvPr/>
        </p:nvCxnSpPr>
        <p:spPr bwMode="auto">
          <a:xfrm flipV="1">
            <a:off x="10699319" y="3417674"/>
            <a:ext cx="175228" cy="153483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8" name="Lige forbindelse 67">
            <a:extLst>
              <a:ext uri="{FF2B5EF4-FFF2-40B4-BE49-F238E27FC236}">
                <a16:creationId xmlns:a16="http://schemas.microsoft.com/office/drawing/2014/main" id="{FA42966B-074F-457B-BC7F-B7FEF98D9CAA}"/>
              </a:ext>
            </a:extLst>
          </p:cNvPr>
          <p:cNvCxnSpPr>
            <a:cxnSpLocks/>
          </p:cNvCxnSpPr>
          <p:nvPr/>
        </p:nvCxnSpPr>
        <p:spPr bwMode="auto">
          <a:xfrm>
            <a:off x="10745087" y="3844946"/>
            <a:ext cx="205162" cy="12861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9" name="Billede 68">
            <a:extLst>
              <a:ext uri="{FF2B5EF4-FFF2-40B4-BE49-F238E27FC236}">
                <a16:creationId xmlns:a16="http://schemas.microsoft.com/office/drawing/2014/main" id="{46F4F704-60EA-42AE-A52D-66908C00A6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2134" y="3803307"/>
            <a:ext cx="724488" cy="1151855"/>
          </a:xfrm>
          <a:prstGeom prst="rect">
            <a:avLst/>
          </a:prstGeom>
        </p:spPr>
      </p:pic>
      <p:cxnSp>
        <p:nvCxnSpPr>
          <p:cNvPr id="71" name="Lige pilforbindelse 70">
            <a:extLst>
              <a:ext uri="{FF2B5EF4-FFF2-40B4-BE49-F238E27FC236}">
                <a16:creationId xmlns:a16="http://schemas.microsoft.com/office/drawing/2014/main" id="{F68A00CC-0887-42DA-A0C8-09A9DFB612B8}"/>
              </a:ext>
            </a:extLst>
          </p:cNvPr>
          <p:cNvCxnSpPr>
            <a:cxnSpLocks/>
          </p:cNvCxnSpPr>
          <p:nvPr/>
        </p:nvCxnSpPr>
        <p:spPr bwMode="auto">
          <a:xfrm>
            <a:off x="5014727" y="3842600"/>
            <a:ext cx="965731" cy="1158993"/>
          </a:xfrm>
          <a:prstGeom prst="straightConnector1">
            <a:avLst/>
          </a:prstGeom>
          <a:solidFill>
            <a:schemeClr val="accent2"/>
          </a:solidFill>
          <a:ln w="57150" cap="flat" cmpd="sng" algn="ctr">
            <a:solidFill>
              <a:srgbClr val="183D83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pic>
        <p:nvPicPr>
          <p:cNvPr id="82" name="Billede 81">
            <a:extLst>
              <a:ext uri="{FF2B5EF4-FFF2-40B4-BE49-F238E27FC236}">
                <a16:creationId xmlns:a16="http://schemas.microsoft.com/office/drawing/2014/main" id="{EBEDCF24-CB4D-4AD3-86DE-94DFBE4185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6561" y="3615065"/>
            <a:ext cx="606632" cy="933026"/>
          </a:xfrm>
          <a:prstGeom prst="rect">
            <a:avLst/>
          </a:prstGeom>
        </p:spPr>
      </p:pic>
      <p:pic>
        <p:nvPicPr>
          <p:cNvPr id="83" name="Billede 82">
            <a:extLst>
              <a:ext uri="{FF2B5EF4-FFF2-40B4-BE49-F238E27FC236}">
                <a16:creationId xmlns:a16="http://schemas.microsoft.com/office/drawing/2014/main" id="{C4166DC7-157B-4CAF-B788-27BF00888E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8539" y="3615064"/>
            <a:ext cx="602071" cy="926011"/>
          </a:xfrm>
          <a:prstGeom prst="rect">
            <a:avLst/>
          </a:prstGeom>
        </p:spPr>
      </p:pic>
      <p:sp>
        <p:nvSpPr>
          <p:cNvPr id="10" name="Pil: 180 grader 9">
            <a:extLst>
              <a:ext uri="{FF2B5EF4-FFF2-40B4-BE49-F238E27FC236}">
                <a16:creationId xmlns:a16="http://schemas.microsoft.com/office/drawing/2014/main" id="{5134DCAF-C04B-467D-BC9B-B13DAECF4E7F}"/>
              </a:ext>
            </a:extLst>
          </p:cNvPr>
          <p:cNvSpPr/>
          <p:nvPr/>
        </p:nvSpPr>
        <p:spPr bwMode="auto">
          <a:xfrm flipH="1" flipV="1">
            <a:off x="981844" y="5765345"/>
            <a:ext cx="9620926" cy="263605"/>
          </a:xfrm>
          <a:prstGeom prst="uturnArrow">
            <a:avLst>
              <a:gd name="adj1" fmla="val 25000"/>
              <a:gd name="adj2" fmla="val 13919"/>
              <a:gd name="adj3" fmla="val 25000"/>
              <a:gd name="adj4" fmla="val 43750"/>
              <a:gd name="adj5" fmla="val 50000"/>
            </a:avLst>
          </a:prstGeom>
          <a:solidFill>
            <a:srgbClr val="C00000"/>
          </a:solidFill>
          <a:ln w="1778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45" name="Lige pilforbindelse 44">
            <a:extLst>
              <a:ext uri="{FF2B5EF4-FFF2-40B4-BE49-F238E27FC236}">
                <a16:creationId xmlns:a16="http://schemas.microsoft.com/office/drawing/2014/main" id="{FBC18C41-78FD-4662-B9FB-EF10DC968E2A}"/>
              </a:ext>
            </a:extLst>
          </p:cNvPr>
          <p:cNvCxnSpPr>
            <a:cxnSpLocks/>
          </p:cNvCxnSpPr>
          <p:nvPr/>
        </p:nvCxnSpPr>
        <p:spPr bwMode="auto">
          <a:xfrm flipV="1">
            <a:off x="1020100" y="4293096"/>
            <a:ext cx="0" cy="1677140"/>
          </a:xfrm>
          <a:prstGeom prst="straightConnector1">
            <a:avLst/>
          </a:prstGeom>
          <a:solidFill>
            <a:schemeClr val="accent2"/>
          </a:solidFill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2706675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Try it out for </a:t>
            </a:r>
            <a:r>
              <a:rPr lang="da-DK" dirty="0" err="1"/>
              <a:t>yourself</a:t>
            </a:r>
            <a:r>
              <a:rPr lang="da-DK" dirty="0"/>
              <a:t>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Download the model at (LINK)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err="1"/>
              <a:t>Documentation</a:t>
            </a:r>
            <a:r>
              <a:rPr lang="da-DK" dirty="0"/>
              <a:t> at (LINK)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A </a:t>
            </a:r>
            <a:r>
              <a:rPr lang="da-DK" dirty="0" err="1"/>
              <a:t>lot</a:t>
            </a:r>
            <a:r>
              <a:rPr lang="da-DK" dirty="0"/>
              <a:t> more to </a:t>
            </a:r>
            <a:r>
              <a:rPr lang="da-DK" dirty="0" err="1"/>
              <a:t>explore</a:t>
            </a:r>
            <a:r>
              <a:rPr lang="da-DK" dirty="0"/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(</a:t>
            </a:r>
            <a:r>
              <a:rPr lang="da-DK" dirty="0" err="1"/>
              <a:t>contact</a:t>
            </a:r>
            <a:r>
              <a:rPr lang="da-DK" dirty="0"/>
              <a:t> info?)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(guidelines til EDU-IT logo?) 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E63D211-B6EE-44D2-8DBC-2B2411ACA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913" y="1556792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logo">
            <a:extLst>
              <a:ext uri="{FF2B5EF4-FFF2-40B4-BE49-F238E27FC236}">
                <a16:creationId xmlns:a16="http://schemas.microsoft.com/office/drawing/2014/main" id="{59DD93EE-560B-4DB9-9A91-7519E5573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445" y="3970015"/>
            <a:ext cx="2816542" cy="48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9421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">
            <a:extLst>
              <a:ext uri="{FF2B5EF4-FFF2-40B4-BE49-F238E27FC236}">
                <a16:creationId xmlns:a16="http://schemas.microsoft.com/office/drawing/2014/main" id="{A9E3F300-CBDC-D44A-8894-AA34BA67B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0" y="4725144"/>
            <a:ext cx="4346714" cy="75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7DD3215-171D-6148-8613-B6A8D343EC53}"/>
              </a:ext>
            </a:extLst>
          </p:cNvPr>
          <p:cNvSpPr/>
          <p:nvPr/>
        </p:nvSpPr>
        <p:spPr>
          <a:xfrm>
            <a:off x="7338055" y="4637273"/>
            <a:ext cx="4562738" cy="843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15"/>
              </a:spcBef>
            </a:pPr>
            <a:r>
              <a:rPr lang="en-GB" sz="2400" b="1" dirty="0">
                <a:solidFill>
                  <a:schemeClr val="bg1"/>
                </a:solidFill>
              </a:rPr>
              <a:t>Centre for</a:t>
            </a:r>
          </a:p>
          <a:p>
            <a:pPr>
              <a:lnSpc>
                <a:spcPct val="100000"/>
              </a:lnSpc>
              <a:spcBef>
                <a:spcPts val="115"/>
              </a:spcBef>
            </a:pPr>
            <a:r>
              <a:rPr lang="en-GB" sz="2400" b="1" dirty="0">
                <a:solidFill>
                  <a:schemeClr val="bg1"/>
                </a:solidFill>
              </a:rPr>
              <a:t>Educational Development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56808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440367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502858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471609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502858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502858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502858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549734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5028580"/>
</p:tagLst>
</file>

<file path=ppt/theme/theme1.xml><?xml version="1.0" encoding="utf-8"?>
<a:theme xmlns:a="http://schemas.openxmlformats.org/drawingml/2006/main" name="BSS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605</Words>
  <Application>Microsoft Macintosh PowerPoint</Application>
  <PresentationFormat>Custom</PresentationFormat>
  <Paragraphs>99</Paragraphs>
  <Slides>12</Slides>
  <Notes>11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AU Passata Light</vt:lpstr>
      <vt:lpstr>AU Passata</vt:lpstr>
      <vt:lpstr>Calibri</vt:lpstr>
      <vt:lpstr>Arial</vt:lpstr>
      <vt:lpstr>Georgia</vt:lpstr>
      <vt:lpstr>BSS 16:9</vt:lpstr>
      <vt:lpstr>Agent-based modeling of an epidemic</vt:lpstr>
      <vt:lpstr>The University curricular unit</vt:lpstr>
      <vt:lpstr>A TYPICAL day in an ADULT agent’s life</vt:lpstr>
      <vt:lpstr>What big question does the model answer?</vt:lpstr>
      <vt:lpstr>limitations</vt:lpstr>
      <vt:lpstr>Comparing runs: % with symptoms</vt:lpstr>
      <vt:lpstr>The causal chain: on agent-level</vt:lpstr>
      <vt:lpstr>Try it out for yourself!</vt:lpstr>
      <vt:lpstr>PowerPoint Presentation</vt:lpstr>
      <vt:lpstr>PowerPoint Presentation</vt:lpstr>
      <vt:lpstr>PowerPoint Presentation</vt:lpstr>
      <vt:lpstr>Comparing runs: % with symptoms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2021-05-06T08:24:18Z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636116758097597385</vt:lpwstr>
  </property>
  <property fmtid="{D5CDD505-2E9C-101B-9397-08002B2CF9AE}" pid="59" name="UserProfileId">
    <vt:lpwstr>637549445250709001</vt:lpwstr>
  </property>
  <property fmtid="{D5CDD505-2E9C-101B-9397-08002B2CF9AE}" pid="60" name="TemplafyTimeStamp">
    <vt:lpwstr>2017-03-02T07:52:54.0768626Z</vt:lpwstr>
  </property>
  <property fmtid="{D5CDD505-2E9C-101B-9397-08002B2CF9AE}" pid="61" name="OfficeID">
    <vt:lpwstr>1071</vt:lpwstr>
  </property>
  <property fmtid="{D5CDD505-2E9C-101B-9397-08002B2CF9AE}" pid="62" name="colorthemechange">
    <vt:lpwstr>True</vt:lpwstr>
  </property>
</Properties>
</file>